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52" r:id="rId5"/>
    <p:sldMasterId id="2147483670" r:id="rId6"/>
  </p:sldMasterIdLst>
  <p:notesMasterIdLst>
    <p:notesMasterId r:id="rId16"/>
  </p:notesMasterIdLst>
  <p:handoutMasterIdLst>
    <p:handoutMasterId r:id="rId17"/>
  </p:handoutMasterIdLst>
  <p:sldIdLst>
    <p:sldId id="266" r:id="rId7"/>
    <p:sldId id="298" r:id="rId8"/>
    <p:sldId id="294" r:id="rId9"/>
    <p:sldId id="295" r:id="rId10"/>
    <p:sldId id="291" r:id="rId11"/>
    <p:sldId id="296" r:id="rId12"/>
    <p:sldId id="293" r:id="rId13"/>
    <p:sldId id="297" r:id="rId14"/>
    <p:sldId id="299" r:id="rId1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C567BE6-4E2E-2A45-BD72-59F9659A3211}">
          <p14:sldIdLst>
            <p14:sldId id="266"/>
            <p14:sldId id="298"/>
            <p14:sldId id="294"/>
            <p14:sldId id="295"/>
            <p14:sldId id="291"/>
            <p14:sldId id="296"/>
            <p14:sldId id="293"/>
            <p14:sldId id="297"/>
            <p14:sldId id="299"/>
          </p14:sldIdLst>
        </p14:section>
        <p14:section name="Untitled Section" id="{F368FC9B-8A99-D042-9DC4-CAB8B9438631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cqueline Garner" initials="JG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B211"/>
    <a:srgbClr val="F2F2F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86" autoAdjust="0"/>
    <p:restoredTop sz="94669" autoAdjust="0"/>
  </p:normalViewPr>
  <p:slideViewPr>
    <p:cSldViewPr snapToGrid="0" snapToObjects="1">
      <p:cViewPr varScale="1">
        <p:scale>
          <a:sx n="111" d="100"/>
          <a:sy n="111" d="100"/>
        </p:scale>
        <p:origin x="1040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1" d="100"/>
          <a:sy n="71" d="100"/>
        </p:scale>
        <p:origin x="359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commentAuthors" Target="commentAuthors.xml"/><Relationship Id="rId19" Type="http://schemas.openxmlformats.org/officeDocument/2006/relationships/presProps" Target="presProp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DFD447-ACB1-BC49-B8EF-23729E0A333F}" type="datetimeFigureOut">
              <a:rPr lang="en-US" smtClean="0"/>
              <a:t>5/9/18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EF598F-7A46-204A-ADDD-A1229C86B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3644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AE5885-4E52-46B9-9883-F7042C1FF1F8}" type="datetimeFigureOut">
              <a:rPr lang="en-US" smtClean="0"/>
              <a:t>5/9/18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0D4DAB-4E54-4629-B156-2AF0699B5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993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Hello, I’m Jacqueline Garner, and welcome to Financial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0D4DAB-4E54-4629-B156-2AF0699B56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30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0D4DAB-4E54-4629-B156-2AF0699B569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331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7650" y="274639"/>
            <a:ext cx="6121165" cy="712848"/>
          </a:xfrm>
          <a:prstGeom prst="rect">
            <a:avLst/>
          </a:prstGeom>
        </p:spPr>
        <p:txBody>
          <a:bodyPr/>
          <a:lstStyle>
            <a:lvl1pPr algn="l">
              <a:defRPr lang="en-US" sz="3200" b="0" i="0" kern="1200" dirty="0">
                <a:solidFill>
                  <a:schemeClr val="tx1"/>
                </a:solidFill>
                <a:latin typeface="Vitesse Bold"/>
                <a:ea typeface="Vitesse" charset="0"/>
                <a:cs typeface="Vitesse Bold"/>
              </a:defRPr>
            </a:lvl1pPr>
          </a:lstStyle>
          <a:p>
            <a:r>
              <a:rPr lang="en-US" dirty="0"/>
              <a:t>Course 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266461" y="691832"/>
            <a:ext cx="5672951" cy="5422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400" b="0" i="0" kern="1200" dirty="0">
                <a:solidFill>
                  <a:schemeClr val="tx2"/>
                </a:solidFill>
                <a:latin typeface="Vitesse Medium" charset="0"/>
                <a:ea typeface="Vitesse Medium" charset="0"/>
                <a:cs typeface="Vitesse Medium" charset="0"/>
              </a:defRPr>
            </a:lvl1pPr>
          </a:lstStyle>
          <a:p>
            <a:pPr lvl="0"/>
            <a:r>
              <a:rPr lang="en-US" dirty="0"/>
              <a:t>Module Name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247648" y="2292985"/>
            <a:ext cx="5095759" cy="432669"/>
          </a:xfrm>
          <a:prstGeom prst="rect">
            <a:avLst/>
          </a:prstGeom>
        </p:spPr>
        <p:txBody>
          <a:bodyPr anchor="ctr"/>
          <a:lstStyle>
            <a:lvl1pPr marL="0" indent="0" algn="l" defTabSz="457200" rtl="0" eaLnBrk="1" latinLnBrk="0" hangingPunct="1">
              <a:lnSpc>
                <a:spcPts val="1400"/>
              </a:lnSpc>
              <a:spcBef>
                <a:spcPct val="20000"/>
              </a:spcBef>
              <a:buFont typeface="Arial"/>
              <a:buNone/>
              <a:defRPr lang="en-US" sz="2400" b="1" kern="1200" baseline="0" dirty="0">
                <a:solidFill>
                  <a:srgbClr val="EEB211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endParaRPr lang="en-US" dirty="0"/>
          </a:p>
          <a:p>
            <a:pPr lvl="0"/>
            <a:r>
              <a:rPr lang="en-US" dirty="0"/>
              <a:t>Professor Name, Ph.D.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238241" y="2650975"/>
            <a:ext cx="4888796" cy="2542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1" baseline="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Title</a:t>
            </a:r>
          </a:p>
          <a:p>
            <a:pPr lvl="0"/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247647" y="4379683"/>
            <a:ext cx="4305091" cy="6810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 baseline="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Lesson name: e.g. R Examples</a:t>
            </a:r>
          </a:p>
          <a:p>
            <a:pPr lvl="0"/>
            <a:r>
              <a:rPr lang="en-US" dirty="0" err="1"/>
              <a:t>Subname</a:t>
            </a:r>
            <a:r>
              <a:rPr lang="en-US" dirty="0"/>
              <a:t> if applicable (e.g. Part II)</a:t>
            </a:r>
          </a:p>
          <a:p>
            <a:pPr lvl="0"/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247647" y="2896113"/>
            <a:ext cx="4794723" cy="3222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 baseline="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School Name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956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age w/ Text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0" hasCustomPrompt="1"/>
          </p:nvPr>
        </p:nvSpPr>
        <p:spPr>
          <a:xfrm>
            <a:off x="252348" y="1268453"/>
            <a:ext cx="3595277" cy="3612444"/>
          </a:xfrm>
          <a:prstGeom prst="rect">
            <a:avLst/>
          </a:prstGeom>
        </p:spPr>
        <p:txBody>
          <a:bodyPr/>
          <a:lstStyle>
            <a:lvl1pPr marL="0" indent="0">
              <a:buFont typeface="Arial"/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n-US" b="1" dirty="0" err="1">
                <a:latin typeface="Helvetica"/>
                <a:cs typeface="Helvetica"/>
              </a:rPr>
              <a:t>Lorem</a:t>
            </a:r>
            <a:r>
              <a:rPr lang="en-US" b="1" dirty="0">
                <a:latin typeface="Helvetica"/>
                <a:cs typeface="Helvetica"/>
              </a:rPr>
              <a:t> </a:t>
            </a:r>
            <a:r>
              <a:rPr lang="en-US" b="1" dirty="0" err="1">
                <a:latin typeface="Helvetica"/>
                <a:cs typeface="Helvetica"/>
              </a:rPr>
              <a:t>Ipsum</a:t>
            </a:r>
            <a:r>
              <a:rPr lang="en-US" b="1" dirty="0">
                <a:latin typeface="Helvetica"/>
                <a:cs typeface="Helvetica"/>
              </a:rPr>
              <a:t> is simply dummy text.</a:t>
            </a:r>
          </a:p>
          <a:p>
            <a:endParaRPr lang="en-US" sz="1800" dirty="0"/>
          </a:p>
          <a:p>
            <a:r>
              <a:rPr lang="en-US" b="1" dirty="0"/>
              <a:t>It has survived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not only five centuries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but also the leap into electronic typesetting, 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remaining essentially unchanged. </a:t>
            </a:r>
          </a:p>
        </p:txBody>
      </p:sp>
      <p:sp>
        <p:nvSpPr>
          <p:cNvPr id="6" name="Chart Placeholder 3"/>
          <p:cNvSpPr>
            <a:spLocks noGrp="1"/>
          </p:cNvSpPr>
          <p:nvPr>
            <p:ph type="chart" sz="quarter" idx="11"/>
          </p:nvPr>
        </p:nvSpPr>
        <p:spPr>
          <a:xfrm>
            <a:off x="3847625" y="1268453"/>
            <a:ext cx="4948296" cy="36124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52348" y="274678"/>
            <a:ext cx="8543573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484814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age w/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/>
          <p:cNvSpPr>
            <a:spLocks noGrp="1"/>
          </p:cNvSpPr>
          <p:nvPr>
            <p:ph type="chart" sz="quarter" idx="10"/>
          </p:nvPr>
        </p:nvSpPr>
        <p:spPr>
          <a:xfrm>
            <a:off x="252347" y="1268453"/>
            <a:ext cx="8186095" cy="37393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52348" y="274678"/>
            <a:ext cx="8186095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3992989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 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9881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349" y="274678"/>
            <a:ext cx="6182318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336284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252349" y="1268453"/>
            <a:ext cx="4611277" cy="347397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  <a:lvl2pPr>
              <a:defRPr sz="1800">
                <a:latin typeface="Helvetica" charset="0"/>
                <a:ea typeface="Helvetica" charset="0"/>
                <a:cs typeface="Helvetica" charset="0"/>
              </a:defRPr>
            </a:lvl2pPr>
            <a:lvl3pPr>
              <a:defRPr sz="1800">
                <a:latin typeface="Helvetica" charset="0"/>
                <a:ea typeface="Helvetica" charset="0"/>
                <a:cs typeface="Helvetica" charset="0"/>
              </a:defRPr>
            </a:lvl3pPr>
            <a:lvl4pPr>
              <a:defRPr sz="1800">
                <a:latin typeface="Helvetica" charset="0"/>
                <a:ea typeface="Helvetica" charset="0"/>
                <a:cs typeface="Helvetica" charset="0"/>
              </a:defRPr>
            </a:lvl4pPr>
            <a:lvl5pPr>
              <a:defRPr sz="1800">
                <a:latin typeface="Helvetica" charset="0"/>
                <a:ea typeface="Helvetica" charset="0"/>
                <a:cs typeface="Helvetic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52349" y="274678"/>
            <a:ext cx="6182318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968677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0" hasCustomPrompt="1"/>
          </p:nvPr>
        </p:nvSpPr>
        <p:spPr>
          <a:xfrm>
            <a:off x="252349" y="1268453"/>
            <a:ext cx="4705350" cy="3562526"/>
          </a:xfrm>
          <a:prstGeom prst="rect">
            <a:avLst/>
          </a:prstGeom>
        </p:spPr>
        <p:txBody>
          <a:bodyPr/>
          <a:lstStyle>
            <a:lvl1pPr marL="0" indent="0">
              <a:buFont typeface="Arial"/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n-US" b="1" dirty="0" err="1">
                <a:latin typeface="Helvetica"/>
                <a:cs typeface="Helvetica"/>
              </a:rPr>
              <a:t>Lorem</a:t>
            </a:r>
            <a:r>
              <a:rPr lang="en-US" b="1" dirty="0">
                <a:latin typeface="Helvetica"/>
                <a:cs typeface="Helvetica"/>
              </a:rPr>
              <a:t> </a:t>
            </a:r>
            <a:r>
              <a:rPr lang="en-US" b="1" dirty="0" err="1">
                <a:latin typeface="Helvetica"/>
                <a:cs typeface="Helvetica"/>
              </a:rPr>
              <a:t>Ipsum</a:t>
            </a:r>
            <a:r>
              <a:rPr lang="en-US" b="1" dirty="0">
                <a:latin typeface="Helvetica"/>
                <a:cs typeface="Helvetica"/>
              </a:rPr>
              <a:t> is simply dummy text.</a:t>
            </a:r>
          </a:p>
          <a:p>
            <a:endParaRPr lang="en-US" sz="1800" dirty="0"/>
          </a:p>
          <a:p>
            <a:r>
              <a:rPr lang="en-US" b="1" dirty="0"/>
              <a:t>It has survived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not only five centuries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but also the leap into electronic typesetting, 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remaining essentially unchanged. 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52349" y="274678"/>
            <a:ext cx="6182318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582563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/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3"/>
          <p:cNvSpPr>
            <a:spLocks noGrp="1"/>
          </p:cNvSpPr>
          <p:nvPr>
            <p:ph type="chart" sz="quarter" idx="10"/>
          </p:nvPr>
        </p:nvSpPr>
        <p:spPr>
          <a:xfrm>
            <a:off x="252349" y="1268453"/>
            <a:ext cx="4213956" cy="35758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52349" y="274678"/>
            <a:ext cx="6182318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2621484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47650" y="274639"/>
            <a:ext cx="8595313" cy="712848"/>
          </a:xfrm>
          <a:prstGeom prst="rect">
            <a:avLst/>
          </a:prstGeom>
        </p:spPr>
        <p:txBody>
          <a:bodyPr/>
          <a:lstStyle>
            <a:lvl1pPr algn="l">
              <a:defRPr lang="en-US" sz="3200" b="0" i="0" kern="1200" dirty="0">
                <a:solidFill>
                  <a:schemeClr val="tx1"/>
                </a:solidFill>
                <a:latin typeface="Vitesse Bold"/>
                <a:ea typeface="Vitesse" charset="0"/>
                <a:cs typeface="Vitesse Bold"/>
              </a:defRPr>
            </a:lvl1pPr>
          </a:lstStyle>
          <a:p>
            <a:r>
              <a:rPr lang="en-US" dirty="0"/>
              <a:t>Course title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266461" y="796333"/>
            <a:ext cx="8576502" cy="5422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400" b="0" i="0" kern="1200" dirty="0">
                <a:solidFill>
                  <a:schemeClr val="tx2"/>
                </a:solidFill>
                <a:latin typeface="Vitesse Medium" charset="0"/>
                <a:ea typeface="Vitesse Medium" charset="0"/>
                <a:cs typeface="Vitesse Medium" charset="0"/>
              </a:defRPr>
            </a:lvl1pPr>
          </a:lstStyle>
          <a:p>
            <a:pPr lvl="0"/>
            <a:r>
              <a:rPr lang="en-US" dirty="0"/>
              <a:t>Module Name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247648" y="2292985"/>
            <a:ext cx="8595315" cy="432669"/>
          </a:xfrm>
          <a:prstGeom prst="rect">
            <a:avLst/>
          </a:prstGeom>
        </p:spPr>
        <p:txBody>
          <a:bodyPr anchor="ctr"/>
          <a:lstStyle>
            <a:lvl1pPr marL="0" indent="0" algn="l" defTabSz="457200" rtl="0" eaLnBrk="1" latinLnBrk="0" hangingPunct="1">
              <a:lnSpc>
                <a:spcPts val="1400"/>
              </a:lnSpc>
              <a:spcBef>
                <a:spcPct val="20000"/>
              </a:spcBef>
              <a:buFont typeface="Arial"/>
              <a:buNone/>
              <a:defRPr lang="en-US" sz="2400" b="1" kern="1200" baseline="0" dirty="0">
                <a:solidFill>
                  <a:srgbClr val="EEB211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endParaRPr lang="en-US" dirty="0"/>
          </a:p>
          <a:p>
            <a:pPr lvl="0"/>
            <a:r>
              <a:rPr lang="en-US" dirty="0"/>
              <a:t>Professor Name, Ph.D.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238241" y="2650975"/>
            <a:ext cx="8604722" cy="2542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1" baseline="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Title</a:t>
            </a:r>
          </a:p>
          <a:p>
            <a:pPr lvl="0"/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247647" y="4379683"/>
            <a:ext cx="8143760" cy="6810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 baseline="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Lesson name: e.g. R Examples</a:t>
            </a:r>
          </a:p>
          <a:p>
            <a:pPr lvl="0"/>
            <a:r>
              <a:rPr lang="en-US" dirty="0" err="1"/>
              <a:t>Subname</a:t>
            </a:r>
            <a:r>
              <a:rPr lang="en-US" dirty="0"/>
              <a:t> if applicable (e.g. Part II)</a:t>
            </a:r>
          </a:p>
          <a:p>
            <a:pPr lvl="0"/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247647" y="2896113"/>
            <a:ext cx="8595316" cy="3222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 baseline="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School Name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059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ag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52349" y="274678"/>
            <a:ext cx="8562392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761588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age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5"/>
          <p:cNvSpPr>
            <a:spLocks noGrp="1"/>
          </p:cNvSpPr>
          <p:nvPr>
            <p:ph sz="quarter" idx="10"/>
          </p:nvPr>
        </p:nvSpPr>
        <p:spPr>
          <a:xfrm>
            <a:off x="252349" y="1268453"/>
            <a:ext cx="8280166" cy="3519917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Helvetica" charset="0"/>
                <a:ea typeface="Helvetica" charset="0"/>
                <a:cs typeface="Helvetica" charset="0"/>
              </a:defRPr>
            </a:lvl1pPr>
            <a:lvl2pPr>
              <a:defRPr sz="1800">
                <a:latin typeface="Helvetica" charset="0"/>
                <a:ea typeface="Helvetica" charset="0"/>
                <a:cs typeface="Helvetica" charset="0"/>
              </a:defRPr>
            </a:lvl2pPr>
            <a:lvl3pPr>
              <a:defRPr sz="1800">
                <a:latin typeface="Helvetica" charset="0"/>
                <a:ea typeface="Helvetica" charset="0"/>
                <a:cs typeface="Helvetica" charset="0"/>
              </a:defRPr>
            </a:lvl3pPr>
            <a:lvl4pPr>
              <a:defRPr sz="1800">
                <a:latin typeface="Helvetica" charset="0"/>
                <a:ea typeface="Helvetica" charset="0"/>
                <a:cs typeface="Helvetica" charset="0"/>
              </a:defRPr>
            </a:lvl4pPr>
            <a:lvl5pPr>
              <a:defRPr sz="1800">
                <a:latin typeface="Helvetica" charset="0"/>
                <a:ea typeface="Helvetica" charset="0"/>
                <a:cs typeface="Helvetic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52349" y="274678"/>
            <a:ext cx="8280166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767238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age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"/>
          <p:cNvSpPr>
            <a:spLocks noGrp="1"/>
          </p:cNvSpPr>
          <p:nvPr>
            <p:ph sz="quarter" idx="10" hasCustomPrompt="1"/>
          </p:nvPr>
        </p:nvSpPr>
        <p:spPr>
          <a:xfrm>
            <a:off x="252347" y="1268453"/>
            <a:ext cx="8449503" cy="3286125"/>
          </a:xfrm>
          <a:prstGeom prst="rect">
            <a:avLst/>
          </a:prstGeom>
        </p:spPr>
        <p:txBody>
          <a:bodyPr/>
          <a:lstStyle>
            <a:lvl1pPr marL="0" indent="0">
              <a:buFont typeface="Arial"/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n-US" b="1" dirty="0" err="1">
                <a:latin typeface="Helvetica"/>
                <a:cs typeface="Helvetica"/>
              </a:rPr>
              <a:t>Lorem</a:t>
            </a:r>
            <a:r>
              <a:rPr lang="en-US" b="1" dirty="0">
                <a:latin typeface="Helvetica"/>
                <a:cs typeface="Helvetica"/>
              </a:rPr>
              <a:t> </a:t>
            </a:r>
            <a:r>
              <a:rPr lang="en-US" b="1" dirty="0" err="1">
                <a:latin typeface="Helvetica"/>
                <a:cs typeface="Helvetica"/>
              </a:rPr>
              <a:t>Ipsum</a:t>
            </a:r>
            <a:r>
              <a:rPr lang="en-US" b="1" dirty="0">
                <a:latin typeface="Helvetica"/>
                <a:cs typeface="Helvetica"/>
              </a:rPr>
              <a:t> is simply dummy text </a:t>
            </a:r>
          </a:p>
          <a:p>
            <a:r>
              <a:rPr lang="en-US" sz="1800" dirty="0"/>
              <a:t>of the printing and typesetting industry. </a:t>
            </a:r>
            <a:r>
              <a:rPr lang="en-US" sz="1800" dirty="0" err="1"/>
              <a:t>Lorem</a:t>
            </a:r>
            <a:r>
              <a:rPr lang="en-US" sz="1800" dirty="0"/>
              <a:t> </a:t>
            </a:r>
            <a:r>
              <a:rPr lang="en-US" sz="1800" dirty="0" err="1"/>
              <a:t>Ipsum</a:t>
            </a:r>
            <a:r>
              <a:rPr lang="en-US" sz="1800" dirty="0"/>
              <a:t> has been the industry's standard dummy text ever since the 1500s, when an unknown printer took a galley of type and scrambled it to make a type specimen book. </a:t>
            </a:r>
          </a:p>
          <a:p>
            <a:endParaRPr lang="en-US" sz="1800" dirty="0"/>
          </a:p>
          <a:p>
            <a:r>
              <a:rPr lang="en-US" b="1" dirty="0"/>
              <a:t>It has survived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not only five centuries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but also the leap into electronic typesetting, 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remaining essentially unchanged. 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52348" y="274678"/>
            <a:ext cx="8449503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399298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theme" Target="../theme/theme2.xml"/><Relationship Id="rId8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3.xml"/><Relationship Id="rId3" Type="http://schemas.openxmlformats.org/officeDocument/2006/relationships/image" Target="../media/image3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171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49" r:id="rId2"/>
    <p:sldLayoutId id="2147483668" r:id="rId3"/>
    <p:sldLayoutId id="2147483660" r:id="rId4"/>
    <p:sldLayoutId id="2147483669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0" y="4793747"/>
            <a:ext cx="613954" cy="276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88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7" r:id="rId2"/>
    <p:sldLayoutId id="2147483664" r:id="rId3"/>
    <p:sldLayoutId id="2147483665" r:id="rId4"/>
    <p:sldLayoutId id="2147483672" r:id="rId5"/>
    <p:sldLayoutId id="2147483666" r:id="rId6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358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667" y="262218"/>
            <a:ext cx="5691763" cy="712848"/>
          </a:xfrm>
        </p:spPr>
        <p:txBody>
          <a:bodyPr/>
          <a:lstStyle/>
          <a:p>
            <a:r>
              <a:rPr lang="en-US" b="0" dirty="0">
                <a:latin typeface="Vitesse Bold"/>
                <a:cs typeface="Vitesse Bold"/>
              </a:rPr>
              <a:t>Financial Modeling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16667" y="703947"/>
            <a:ext cx="5279783" cy="712847"/>
          </a:xfrm>
        </p:spPr>
        <p:txBody>
          <a:bodyPr/>
          <a:lstStyle/>
          <a:p>
            <a:r>
              <a:rPr lang="en-US" b="1" dirty="0"/>
              <a:t>Bond and </a:t>
            </a:r>
            <a:r>
              <a:rPr lang="en-US" b="1" dirty="0" smtClean="0"/>
              <a:t>Stock </a:t>
            </a:r>
            <a:r>
              <a:rPr lang="en-US" b="1" dirty="0"/>
              <a:t>V</a:t>
            </a:r>
            <a:r>
              <a:rPr lang="en-US" b="1" dirty="0" smtClean="0"/>
              <a:t>aluation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16668" y="2302393"/>
            <a:ext cx="4305091" cy="432669"/>
          </a:xfrm>
        </p:spPr>
        <p:txBody>
          <a:bodyPr anchor="ctr"/>
          <a:lstStyle/>
          <a:p>
            <a:r>
              <a:rPr lang="en-US" dirty="0"/>
              <a:t>Jacqueline Garner, Ph.D.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16668" y="2680372"/>
            <a:ext cx="4305091" cy="254281"/>
          </a:xfrm>
        </p:spPr>
        <p:txBody>
          <a:bodyPr/>
          <a:lstStyle/>
          <a:p>
            <a:r>
              <a:rPr lang="en-US" dirty="0"/>
              <a:t>Lecturer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16668" y="4337351"/>
            <a:ext cx="4305091" cy="681037"/>
          </a:xfrm>
        </p:spPr>
        <p:txBody>
          <a:bodyPr/>
          <a:lstStyle/>
          <a:p>
            <a:r>
              <a:rPr lang="en-US" sz="2000" dirty="0"/>
              <a:t>Stock </a:t>
            </a:r>
            <a:r>
              <a:rPr lang="en-US" sz="2000" dirty="0" smtClean="0"/>
              <a:t>Explanation/Terminology</a:t>
            </a:r>
            <a:endParaRPr lang="en-US" sz="20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7250" y="2913751"/>
            <a:ext cx="4305091" cy="322253"/>
          </a:xfrm>
        </p:spPr>
        <p:txBody>
          <a:bodyPr/>
          <a:lstStyle/>
          <a:p>
            <a:r>
              <a:rPr lang="en-US" dirty="0" err="1"/>
              <a:t>Scheller</a:t>
            </a:r>
            <a:r>
              <a:rPr lang="en-US" dirty="0"/>
              <a:t> College of Business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75490" y="5807947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algn="l">
              <a:lnSpc>
                <a:spcPts val="1200"/>
              </a:lnSpc>
            </a:pPr>
            <a:endParaRPr lang="en-US" sz="1200" dirty="0">
              <a:solidFill>
                <a:srgbClr val="000000"/>
              </a:solidFill>
              <a:latin typeface="Helvetica"/>
              <a:cs typeface="Helvetic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45583" y="4676503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algn="l">
              <a:lnSpc>
                <a:spcPts val="1200"/>
              </a:lnSpc>
            </a:pPr>
            <a:endParaRPr lang="en-US" sz="1200" dirty="0">
              <a:solidFill>
                <a:srgbClr val="000000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836153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94" y="1047859"/>
            <a:ext cx="3217315" cy="3047782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Begin</a:t>
            </a:r>
            <a:r>
              <a:rPr lang="is-IS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120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art Placeholder 1">
            <a:extLst>
              <a:ext uri="{FF2B5EF4-FFF2-40B4-BE49-F238E27FC236}">
                <a16:creationId xmlns="" xmlns:a16="http://schemas.microsoft.com/office/drawing/2014/main" id="{C8FE9028-B944-4E99-9295-127A33278539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252348" y="1268453"/>
            <a:ext cx="4319651" cy="3575856"/>
          </a:xfrm>
        </p:spPr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E6840278-BBE1-4ACC-85E9-7036E8094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Stocks!	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791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330CF2FD-98D5-480E-99E8-ED2DCC83A72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E61DE7D3-9508-4F30-928B-91751E748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Stocks!!!!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960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B791C460-3AC8-46E7-92E5-8150E55BAE2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52349" y="964919"/>
            <a:ext cx="4319651" cy="3944011"/>
          </a:xfrm>
        </p:spPr>
        <p:txBody>
          <a:bodyPr/>
          <a:lstStyle/>
          <a:p>
            <a:r>
              <a:rPr lang="en-US" sz="1800" dirty="0"/>
              <a:t>Stocks are a form of equity.  Similar to bonds, stock/equity is another way a firm can raise capital. </a:t>
            </a:r>
          </a:p>
          <a:p>
            <a:endParaRPr lang="en-US" sz="1800" dirty="0"/>
          </a:p>
          <a:p>
            <a:r>
              <a:rPr lang="en-US" sz="1800" dirty="0"/>
              <a:t>Stock gives an investor partial ownership in the firm.  </a:t>
            </a:r>
          </a:p>
          <a:p>
            <a:endParaRPr lang="en-US" sz="1800" dirty="0"/>
          </a:p>
          <a:p>
            <a:r>
              <a:rPr lang="en-US" sz="1800" dirty="0"/>
              <a:t>Stocks have no defined maturity as do bonds.  The cash flows from stock ownership include the price at which one sells the stock and for some stocks, dividends.  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52A4BE6B-52BF-42EB-92A7-355FAE178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349" y="274678"/>
            <a:ext cx="6182318" cy="690241"/>
          </a:xfrm>
        </p:spPr>
        <p:txBody>
          <a:bodyPr/>
          <a:lstStyle/>
          <a:p>
            <a:r>
              <a:rPr lang="en-US"/>
              <a:t>Stock </a:t>
            </a:r>
            <a:r>
              <a:rPr lang="en-US" smtClean="0"/>
              <a:t>Explanation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746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49" y="1071009"/>
            <a:ext cx="4125061" cy="309379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chemeClr val="bg2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itle 2">
            <a:extLst>
              <a:ext uri="{FF2B5EF4-FFF2-40B4-BE49-F238E27FC236}">
                <a16:creationId xmlns="" xmlns:a16="http://schemas.microsoft.com/office/drawing/2014/main" id="{460FB61B-4DA8-4AA7-BFAA-364CC4655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349" y="274678"/>
            <a:ext cx="6182318" cy="690241"/>
          </a:xfrm>
        </p:spPr>
        <p:txBody>
          <a:bodyPr/>
          <a:lstStyle/>
          <a:p>
            <a:r>
              <a:rPr lang="en-US" dirty="0"/>
              <a:t>Bulls </a:t>
            </a:r>
            <a:r>
              <a:rPr lang="en-US"/>
              <a:t>and </a:t>
            </a:r>
            <a:r>
              <a:rPr lang="en-US" smtClean="0"/>
              <a:t>Bears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52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55D6AC42-57F4-4499-979C-7D18C7D42F86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1264817709"/>
              </p:ext>
            </p:extLst>
          </p:nvPr>
        </p:nvGraphicFramePr>
        <p:xfrm>
          <a:off x="197801" y="2145339"/>
          <a:ext cx="470535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0535">
                  <a:extLst>
                    <a:ext uri="{9D8B030D-6E8A-4147-A177-3AD203B41FA5}">
                      <a16:colId xmlns="" xmlns:a16="http://schemas.microsoft.com/office/drawing/2014/main" val="736294536"/>
                    </a:ext>
                  </a:extLst>
                </a:gridCol>
                <a:gridCol w="470535">
                  <a:extLst>
                    <a:ext uri="{9D8B030D-6E8A-4147-A177-3AD203B41FA5}">
                      <a16:colId xmlns="" xmlns:a16="http://schemas.microsoft.com/office/drawing/2014/main" val="476816651"/>
                    </a:ext>
                  </a:extLst>
                </a:gridCol>
                <a:gridCol w="470535">
                  <a:extLst>
                    <a:ext uri="{9D8B030D-6E8A-4147-A177-3AD203B41FA5}">
                      <a16:colId xmlns="" xmlns:a16="http://schemas.microsoft.com/office/drawing/2014/main" val="3089353519"/>
                    </a:ext>
                  </a:extLst>
                </a:gridCol>
                <a:gridCol w="470535">
                  <a:extLst>
                    <a:ext uri="{9D8B030D-6E8A-4147-A177-3AD203B41FA5}">
                      <a16:colId xmlns="" xmlns:a16="http://schemas.microsoft.com/office/drawing/2014/main" val="2351694278"/>
                    </a:ext>
                  </a:extLst>
                </a:gridCol>
                <a:gridCol w="470535">
                  <a:extLst>
                    <a:ext uri="{9D8B030D-6E8A-4147-A177-3AD203B41FA5}">
                      <a16:colId xmlns="" xmlns:a16="http://schemas.microsoft.com/office/drawing/2014/main" val="1644395314"/>
                    </a:ext>
                  </a:extLst>
                </a:gridCol>
                <a:gridCol w="470535">
                  <a:extLst>
                    <a:ext uri="{9D8B030D-6E8A-4147-A177-3AD203B41FA5}">
                      <a16:colId xmlns="" xmlns:a16="http://schemas.microsoft.com/office/drawing/2014/main" val="2117760207"/>
                    </a:ext>
                  </a:extLst>
                </a:gridCol>
                <a:gridCol w="470535">
                  <a:extLst>
                    <a:ext uri="{9D8B030D-6E8A-4147-A177-3AD203B41FA5}">
                      <a16:colId xmlns="" xmlns:a16="http://schemas.microsoft.com/office/drawing/2014/main" val="2664991549"/>
                    </a:ext>
                  </a:extLst>
                </a:gridCol>
                <a:gridCol w="470535">
                  <a:extLst>
                    <a:ext uri="{9D8B030D-6E8A-4147-A177-3AD203B41FA5}">
                      <a16:colId xmlns="" xmlns:a16="http://schemas.microsoft.com/office/drawing/2014/main" val="701928974"/>
                    </a:ext>
                  </a:extLst>
                </a:gridCol>
                <a:gridCol w="470535">
                  <a:extLst>
                    <a:ext uri="{9D8B030D-6E8A-4147-A177-3AD203B41FA5}">
                      <a16:colId xmlns="" xmlns:a16="http://schemas.microsoft.com/office/drawing/2014/main" val="2976576477"/>
                    </a:ext>
                  </a:extLst>
                </a:gridCol>
                <a:gridCol w="470535">
                  <a:extLst>
                    <a:ext uri="{9D8B030D-6E8A-4147-A177-3AD203B41FA5}">
                      <a16:colId xmlns="" xmlns:a16="http://schemas.microsoft.com/office/drawing/2014/main" val="25509607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∞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098400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  <a:r>
                        <a:rPr lang="en-US" baseline="-25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</a:t>
                      </a:r>
                      <a:r>
                        <a:rPr lang="en-US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</a:t>
                      </a:r>
                      <a:r>
                        <a:rPr lang="en-US" baseline="-25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</a:t>
                      </a:r>
                      <a:r>
                        <a:rPr lang="en-US" baseline="-250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</a:t>
                      </a:r>
                      <a:r>
                        <a:rPr lang="en-US" baseline="-250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</a:t>
                      </a:r>
                      <a:r>
                        <a:rPr lang="en-US" baseline="-250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</a:t>
                      </a:r>
                      <a:r>
                        <a:rPr lang="en-US" baseline="-250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</a:t>
                      </a:r>
                      <a:r>
                        <a:rPr lang="en-US" baseline="-250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</a:t>
                      </a:r>
                      <a:r>
                        <a:rPr lang="en-US" baseline="-25000" dirty="0"/>
                        <a:t>∞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453173006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="" xmlns:a16="http://schemas.microsoft.com/office/drawing/2014/main" id="{14EC2A91-A2FA-49B3-8C89-BC25C9378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a </a:t>
            </a:r>
            <a:r>
              <a:rPr lang="en-US" dirty="0" smtClean="0"/>
              <a:t>Stock </a:t>
            </a:r>
            <a:r>
              <a:rPr lang="en-US" dirty="0"/>
              <a:t>P</a:t>
            </a:r>
            <a:r>
              <a:rPr lang="en-US" dirty="0" smtClean="0"/>
              <a:t>ays </a:t>
            </a:r>
            <a:r>
              <a:rPr lang="en-US" dirty="0"/>
              <a:t>D</a:t>
            </a:r>
            <a:r>
              <a:rPr lang="en-US" dirty="0" smtClean="0"/>
              <a:t>ividends</a:t>
            </a:r>
            <a:r>
              <a:rPr lang="en-US" dirty="0"/>
              <a:t>?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FDD74F11-9A07-49B2-A3C9-38B5E9B80612}"/>
              </a:ext>
            </a:extLst>
          </p:cNvPr>
          <p:cNvSpPr txBox="1"/>
          <p:nvPr/>
        </p:nvSpPr>
        <p:spPr>
          <a:xfrm>
            <a:off x="374904" y="1463040"/>
            <a:ext cx="4453128" cy="557784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algn="l">
              <a:lnSpc>
                <a:spcPts val="1200"/>
              </a:lnSpc>
            </a:pPr>
            <a:endParaRPr lang="en-US" sz="1200" dirty="0">
              <a:solidFill>
                <a:srgbClr val="000000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364146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DCA05595-A2E3-4267-BB06-F490EE40C7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52349" y="930887"/>
            <a:ext cx="5126880" cy="3562526"/>
          </a:xfrm>
        </p:spPr>
        <p:txBody>
          <a:bodyPr/>
          <a:lstStyle/>
          <a:p>
            <a:r>
              <a:rPr lang="en-US" sz="1800" dirty="0"/>
              <a:t>Purchase today, P0 includes D1 through D∞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1800" dirty="0"/>
              <a:t>Each “P” includes the next dividend through the one at infinity.  Suppose you sell at t = 4 (P4)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E6BAD125-1A31-46C4-A781-F386A6260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349" y="274678"/>
            <a:ext cx="6182318" cy="656209"/>
          </a:xfrm>
        </p:spPr>
        <p:txBody>
          <a:bodyPr/>
          <a:lstStyle/>
          <a:p>
            <a:r>
              <a:rPr lang="en-US" dirty="0"/>
              <a:t>Dividend </a:t>
            </a:r>
            <a:r>
              <a:rPr lang="en-US" dirty="0" smtClean="0"/>
              <a:t>Paying </a:t>
            </a:r>
            <a:r>
              <a:rPr lang="en-US" dirty="0"/>
              <a:t>S</a:t>
            </a:r>
            <a:r>
              <a:rPr lang="en-US" dirty="0" smtClean="0"/>
              <a:t>tock 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="" xmlns:a16="http://schemas.microsoft.com/office/drawing/2014/main" id="{9F1203EC-C75D-472C-BE72-EA9FE87734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1901393"/>
              </p:ext>
            </p:extLst>
          </p:nvPr>
        </p:nvGraphicFramePr>
        <p:xfrm>
          <a:off x="252349" y="1383730"/>
          <a:ext cx="5126880" cy="706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2688">
                  <a:extLst>
                    <a:ext uri="{9D8B030D-6E8A-4147-A177-3AD203B41FA5}">
                      <a16:colId xmlns="" xmlns:a16="http://schemas.microsoft.com/office/drawing/2014/main" val="3631486703"/>
                    </a:ext>
                  </a:extLst>
                </a:gridCol>
                <a:gridCol w="512688">
                  <a:extLst>
                    <a:ext uri="{9D8B030D-6E8A-4147-A177-3AD203B41FA5}">
                      <a16:colId xmlns="" xmlns:a16="http://schemas.microsoft.com/office/drawing/2014/main" val="366964765"/>
                    </a:ext>
                  </a:extLst>
                </a:gridCol>
                <a:gridCol w="512688">
                  <a:extLst>
                    <a:ext uri="{9D8B030D-6E8A-4147-A177-3AD203B41FA5}">
                      <a16:colId xmlns="" xmlns:a16="http://schemas.microsoft.com/office/drawing/2014/main" val="3238711355"/>
                    </a:ext>
                  </a:extLst>
                </a:gridCol>
                <a:gridCol w="512688">
                  <a:extLst>
                    <a:ext uri="{9D8B030D-6E8A-4147-A177-3AD203B41FA5}">
                      <a16:colId xmlns="" xmlns:a16="http://schemas.microsoft.com/office/drawing/2014/main" val="3023135226"/>
                    </a:ext>
                  </a:extLst>
                </a:gridCol>
                <a:gridCol w="512688">
                  <a:extLst>
                    <a:ext uri="{9D8B030D-6E8A-4147-A177-3AD203B41FA5}">
                      <a16:colId xmlns="" xmlns:a16="http://schemas.microsoft.com/office/drawing/2014/main" val="2745855946"/>
                    </a:ext>
                  </a:extLst>
                </a:gridCol>
                <a:gridCol w="512688">
                  <a:extLst>
                    <a:ext uri="{9D8B030D-6E8A-4147-A177-3AD203B41FA5}">
                      <a16:colId xmlns="" xmlns:a16="http://schemas.microsoft.com/office/drawing/2014/main" val="4026680925"/>
                    </a:ext>
                  </a:extLst>
                </a:gridCol>
                <a:gridCol w="512688">
                  <a:extLst>
                    <a:ext uri="{9D8B030D-6E8A-4147-A177-3AD203B41FA5}">
                      <a16:colId xmlns="" xmlns:a16="http://schemas.microsoft.com/office/drawing/2014/main" val="825930350"/>
                    </a:ext>
                  </a:extLst>
                </a:gridCol>
                <a:gridCol w="512688">
                  <a:extLst>
                    <a:ext uri="{9D8B030D-6E8A-4147-A177-3AD203B41FA5}">
                      <a16:colId xmlns="" xmlns:a16="http://schemas.microsoft.com/office/drawing/2014/main" val="2960931825"/>
                    </a:ext>
                  </a:extLst>
                </a:gridCol>
                <a:gridCol w="569777">
                  <a:extLst>
                    <a:ext uri="{9D8B030D-6E8A-4147-A177-3AD203B41FA5}">
                      <a16:colId xmlns="" xmlns:a16="http://schemas.microsoft.com/office/drawing/2014/main" val="247668113"/>
                    </a:ext>
                  </a:extLst>
                </a:gridCol>
                <a:gridCol w="455599">
                  <a:extLst>
                    <a:ext uri="{9D8B030D-6E8A-4147-A177-3AD203B41FA5}">
                      <a16:colId xmlns="" xmlns:a16="http://schemas.microsoft.com/office/drawing/2014/main" val="19022870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∞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76075866"/>
                  </a:ext>
                </a:extLst>
              </a:tr>
              <a:tr h="183958">
                <a:tc>
                  <a:txBody>
                    <a:bodyPr/>
                    <a:lstStyle/>
                    <a:p>
                      <a:endParaRPr lang="en-US" sz="80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D</a:t>
                      </a: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1</a:t>
                      </a:r>
                    </a:p>
                    <a:p>
                      <a:endParaRPr lang="en-US" sz="80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D</a:t>
                      </a: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2</a:t>
                      </a:r>
                    </a:p>
                    <a:p>
                      <a:endParaRPr lang="en-US" sz="80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D</a:t>
                      </a: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D</a:t>
                      </a: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D</a:t>
                      </a: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D</a:t>
                      </a: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D</a:t>
                      </a: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D</a:t>
                      </a: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8...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D</a:t>
                      </a: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∞</a:t>
                      </a:r>
                      <a:endParaRPr lang="en-US" sz="80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21389384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="" xmlns:a16="http://schemas.microsoft.com/office/drawing/2014/main" id="{BE01D822-83BB-413D-BF85-4A15DDDB28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6035001"/>
              </p:ext>
            </p:extLst>
          </p:nvPr>
        </p:nvGraphicFramePr>
        <p:xfrm>
          <a:off x="252349" y="3136520"/>
          <a:ext cx="2783862" cy="589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2670">
                  <a:extLst>
                    <a:ext uri="{9D8B030D-6E8A-4147-A177-3AD203B41FA5}">
                      <a16:colId xmlns="" xmlns:a16="http://schemas.microsoft.com/office/drawing/2014/main" val="2283377166"/>
                    </a:ext>
                  </a:extLst>
                </a:gridCol>
                <a:gridCol w="562670">
                  <a:extLst>
                    <a:ext uri="{9D8B030D-6E8A-4147-A177-3AD203B41FA5}">
                      <a16:colId xmlns="" xmlns:a16="http://schemas.microsoft.com/office/drawing/2014/main" val="3794704039"/>
                    </a:ext>
                  </a:extLst>
                </a:gridCol>
                <a:gridCol w="562670">
                  <a:extLst>
                    <a:ext uri="{9D8B030D-6E8A-4147-A177-3AD203B41FA5}">
                      <a16:colId xmlns="" xmlns:a16="http://schemas.microsoft.com/office/drawing/2014/main" val="1465240132"/>
                    </a:ext>
                  </a:extLst>
                </a:gridCol>
                <a:gridCol w="562670">
                  <a:extLst>
                    <a:ext uri="{9D8B030D-6E8A-4147-A177-3AD203B41FA5}">
                      <a16:colId xmlns="" xmlns:a16="http://schemas.microsoft.com/office/drawing/2014/main" val="4051415206"/>
                    </a:ext>
                  </a:extLst>
                </a:gridCol>
                <a:gridCol w="533182">
                  <a:extLst>
                    <a:ext uri="{9D8B030D-6E8A-4147-A177-3AD203B41FA5}">
                      <a16:colId xmlns="" xmlns:a16="http://schemas.microsoft.com/office/drawing/2014/main" val="14494007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430884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80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D</a:t>
                      </a: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D</a:t>
                      </a: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D</a:t>
                      </a: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D</a:t>
                      </a: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4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+ 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P4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9397912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96431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type="chart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49" y="987652"/>
            <a:ext cx="3346748" cy="334674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</a:t>
            </a:r>
          </a:p>
        </p:txBody>
      </p:sp>
    </p:spTree>
    <p:extLst>
      <p:ext uri="{BB962C8B-B14F-4D97-AF65-F5344CB8AC3E}">
        <p14:creationId xmlns:p14="http://schemas.microsoft.com/office/powerpoint/2010/main" val="1282522985"/>
      </p:ext>
    </p:extLst>
  </p:cSld>
  <p:clrMapOvr>
    <a:masterClrMapping/>
  </p:clrMapOvr>
</p:sld>
</file>

<file path=ppt/theme/theme1.xml><?xml version="1.0" encoding="utf-8"?>
<a:theme xmlns:a="http://schemas.openxmlformats.org/drawingml/2006/main" name="Half Page Slash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>
        <a:normAutofit/>
      </a:bodyPr>
      <a:lstStyle>
        <a:defPPr algn="l">
          <a:lnSpc>
            <a:spcPts val="1200"/>
          </a:lnSpc>
          <a:defRPr sz="1200" dirty="0" smtClean="0">
            <a:solidFill>
              <a:srgbClr val="000000"/>
            </a:solidFill>
            <a:latin typeface="Helvetica"/>
            <a:cs typeface="Helvetica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Full Page Layou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Head Sho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16D43FDACDF02458C96071D7628C880" ma:contentTypeVersion="10" ma:contentTypeDescription="Create a new document." ma:contentTypeScope="" ma:versionID="9b00d83272e68a3ffced5c36848c19b9">
  <xsd:schema xmlns:xsd="http://www.w3.org/2001/XMLSchema" xmlns:xs="http://www.w3.org/2001/XMLSchema" xmlns:p="http://schemas.microsoft.com/office/2006/metadata/properties" xmlns:ns1="http://schemas.microsoft.com/sharepoint/v3" xmlns:ns2="b057fda7-913b-4ab6-8820-932873bcd66c" xmlns:ns3="c1493ba7-63c2-4cf8-b36d-87bfbc6968c0" targetNamespace="http://schemas.microsoft.com/office/2006/metadata/properties" ma:root="true" ma:fieldsID="5c8553f70c99d19755ac405a6433f273" ns1:_="" ns2:_="" ns3:_="">
    <xsd:import namespace="http://schemas.microsoft.com/sharepoint/v3"/>
    <xsd:import namespace="b057fda7-913b-4ab6-8820-932873bcd66c"/>
    <xsd:import namespace="c1493ba7-63c2-4cf8-b36d-87bfbc6968c0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SharedWithUsers" minOccurs="0"/>
                <xsd:element ref="ns2:SharingHintHash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57fda7-913b-4ab6-8820-932873bcd66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11" nillable="true" ma:displayName="Sharing Hint Hash" ma:internalName="SharingHintHash" ma:readOnly="true">
      <xsd:simpleType>
        <xsd:restriction base="dms:Text"/>
      </xsd:simple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493ba7-63c2-4cf8-b36d-87bfbc6968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7" nillable="true" ma:displayName="MediaServiceLocation" ma:internalName="MediaServiceLocation" ma:readOnly="true">
      <xsd:simpleType>
        <xsd:restriction base="dms:Text"/>
      </xsd:simpleType>
    </xsd:element>
    <xsd:element name="MediaServiceOCR" ma:index="18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66FF6845-9272-4723-8E50-60E4110995C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b057fda7-913b-4ab6-8820-932873bcd66c"/>
    <ds:schemaRef ds:uri="c1493ba7-63c2-4cf8-b36d-87bfbc6968c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3CA0485-05C4-4FDB-8BF9-82A4FA65C7C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764729-3515-46ED-8ED5-215A2D8225F5}">
  <ds:schemaRefs>
    <ds:schemaRef ds:uri="http://purl.org/dc/dcmitype/"/>
    <ds:schemaRef ds:uri="b057fda7-913b-4ab6-8820-932873bcd66c"/>
    <ds:schemaRef ds:uri="http://schemas.openxmlformats.org/package/2006/metadata/core-properties"/>
    <ds:schemaRef ds:uri="http://purl.org/dc/terms/"/>
    <ds:schemaRef ds:uri="http://schemas.microsoft.com/office/2006/metadata/properties"/>
    <ds:schemaRef ds:uri="http://purl.org/dc/elements/1.1/"/>
    <ds:schemaRef ds:uri="c1493ba7-63c2-4cf8-b36d-87bfbc6968c0"/>
    <ds:schemaRef ds:uri="http://schemas.microsoft.com/office/2006/documentManagement/types"/>
    <ds:schemaRef ds:uri="http://schemas.microsoft.com/office/infopath/2007/PartnerControls"/>
    <ds:schemaRef ds:uri="http://schemas.microsoft.com/sharepoint/v3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1310</TotalTime>
  <Words>204</Words>
  <Application>Microsoft Macintosh PowerPoint</Application>
  <PresentationFormat>On-screen Show (16:9)</PresentationFormat>
  <Paragraphs>85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Calibri</vt:lpstr>
      <vt:lpstr>Helvetica</vt:lpstr>
      <vt:lpstr>Vitesse</vt:lpstr>
      <vt:lpstr>Vitesse Bold</vt:lpstr>
      <vt:lpstr>Vitesse Medium</vt:lpstr>
      <vt:lpstr>Arial</vt:lpstr>
      <vt:lpstr>Half Page Slash</vt:lpstr>
      <vt:lpstr>Full Page Layout</vt:lpstr>
      <vt:lpstr>Head Shot</vt:lpstr>
      <vt:lpstr>Financial Modeling</vt:lpstr>
      <vt:lpstr>Before We Begin…</vt:lpstr>
      <vt:lpstr>Stocks! </vt:lpstr>
      <vt:lpstr>Stocks!!!!</vt:lpstr>
      <vt:lpstr>Stock Explanation</vt:lpstr>
      <vt:lpstr>Bulls and Bears</vt:lpstr>
      <vt:lpstr>What if a Stock Pays Dividends? </vt:lpstr>
      <vt:lpstr>Dividend Paying Stock </vt:lpstr>
      <vt:lpstr>Summary </vt:lpstr>
    </vt:vector>
  </TitlesOfParts>
  <Company>www.gatech.edu</Company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DUALITY</dc:title>
  <dc:creator>Professional Education</dc:creator>
  <cp:lastModifiedBy>Hayes, Christie M</cp:lastModifiedBy>
  <cp:revision>105</cp:revision>
  <dcterms:created xsi:type="dcterms:W3CDTF">2017-01-20T18:55:05Z</dcterms:created>
  <dcterms:modified xsi:type="dcterms:W3CDTF">2018-05-09T13:16:58Z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0x010100E16D43FDACDF02458C96071D7628C880</vt:lpwstr>
  </property>
</Properties>
</file>

<file path=docProps/thumbnail.jpeg>
</file>